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90" autoAdjust="0"/>
    <p:restoredTop sz="94680" autoAdjust="0"/>
  </p:normalViewPr>
  <p:slideViewPr>
    <p:cSldViewPr>
      <p:cViewPr>
        <p:scale>
          <a:sx n="90" d="100"/>
          <a:sy n="90" d="100"/>
        </p:scale>
        <p:origin x="-1267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ante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171A4B-1FB5-416D-9F26-A76C39D9C862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4" name="Substituent imagine diapozitiv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ubstituent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05C752-4EA5-431F-BE8B-65501D725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254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5C752-4EA5-431F-BE8B-65501D725E0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731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234539CA-953D-49C6-8476-BBB3D473682F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EB2CAF2-3017-4B71-98C5-7088672CB5BD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539CA-953D-49C6-8476-BBB3D473682F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2CAF2-3017-4B71-98C5-7088672CB5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539CA-953D-49C6-8476-BBB3D473682F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2CAF2-3017-4B71-98C5-7088672CB5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539CA-953D-49C6-8476-BBB3D473682F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2CAF2-3017-4B71-98C5-7088672CB5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539CA-953D-49C6-8476-BBB3D473682F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2CAF2-3017-4B71-98C5-7088672CB5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539CA-953D-49C6-8476-BBB3D473682F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2CAF2-3017-4B71-98C5-7088672CB5B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539CA-953D-49C6-8476-BBB3D473682F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2CAF2-3017-4B71-98C5-7088672CB5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539CA-953D-49C6-8476-BBB3D473682F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2CAF2-3017-4B71-98C5-7088672CB5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539CA-953D-49C6-8476-BBB3D473682F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2CAF2-3017-4B71-98C5-7088672CB5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539CA-953D-49C6-8476-BBB3D473682F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2CAF2-3017-4B71-98C5-7088672CB5BD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539CA-953D-49C6-8476-BBB3D473682F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2CAF2-3017-4B71-98C5-7088672CB5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234539CA-953D-49C6-8476-BBB3D473682F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0EB2CAF2-3017-4B71-98C5-7088672CB5B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4411133" y="1905000"/>
            <a:ext cx="3810000" cy="3505200"/>
          </a:xfrm>
        </p:spPr>
        <p:txBody>
          <a:bodyPr>
            <a:normAutofit/>
          </a:bodyPr>
          <a:lstStyle/>
          <a:p>
            <a:endParaRPr lang="en-US" dirty="0" smtClean="0">
              <a:solidFill>
                <a:schemeClr val="tx1"/>
              </a:solidFill>
              <a:latin typeface="Good Times" pitchFamily="2" charset="0"/>
            </a:endParaRPr>
          </a:p>
          <a:p>
            <a:pPr algn="r"/>
            <a:endParaRPr lang="en-US" dirty="0">
              <a:solidFill>
                <a:schemeClr val="tx1"/>
              </a:solidFill>
              <a:latin typeface="Good Times" pitchFamily="2" charset="0"/>
            </a:endParaRPr>
          </a:p>
          <a:p>
            <a:pPr algn="r"/>
            <a:endParaRPr lang="en-US" dirty="0">
              <a:solidFill>
                <a:schemeClr val="tx1"/>
              </a:solidFill>
              <a:latin typeface="Good Times" pitchFamily="2" charset="0"/>
            </a:endParaRPr>
          </a:p>
          <a:p>
            <a:pPr algn="r"/>
            <a:endParaRPr lang="en-US" dirty="0">
              <a:solidFill>
                <a:schemeClr val="tx1"/>
              </a:solidFill>
              <a:latin typeface="Good Times" pitchFamily="2" charset="0"/>
            </a:endParaRPr>
          </a:p>
          <a:p>
            <a:pPr algn="r"/>
            <a:endParaRPr lang="en-US" dirty="0">
              <a:solidFill>
                <a:schemeClr val="tx1"/>
              </a:solidFill>
              <a:latin typeface="Good Times" pitchFamily="2" charset="0"/>
            </a:endParaRPr>
          </a:p>
          <a:p>
            <a:pPr algn="ctr"/>
            <a:r>
              <a:rPr lang="en-US" b="1" dirty="0" err="1" smtClean="0">
                <a:solidFill>
                  <a:schemeClr val="tx1"/>
                </a:solidFill>
                <a:latin typeface="Good Times" pitchFamily="2" charset="0"/>
              </a:rPr>
              <a:t>Profesor-Dimoiu</a:t>
            </a:r>
            <a:r>
              <a:rPr lang="en-US" b="1" dirty="0" smtClean="0">
                <a:solidFill>
                  <a:schemeClr val="tx1"/>
                </a:solidFill>
                <a:latin typeface="Good Times" pitchFamily="2" charset="0"/>
              </a:rPr>
              <a:t> Daniela, </a:t>
            </a:r>
            <a:r>
              <a:rPr lang="en-US" b="1" dirty="0" err="1" smtClean="0">
                <a:solidFill>
                  <a:schemeClr val="tx1"/>
                </a:solidFill>
                <a:latin typeface="Good Times" pitchFamily="2" charset="0"/>
              </a:rPr>
              <a:t>Colegiul</a:t>
            </a:r>
            <a:r>
              <a:rPr lang="en-US" b="1" dirty="0" smtClean="0">
                <a:solidFill>
                  <a:schemeClr val="tx1"/>
                </a:solidFill>
                <a:latin typeface="Good Times" pitchFamily="2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Good Times" pitchFamily="2" charset="0"/>
              </a:rPr>
              <a:t>Tehnic</a:t>
            </a:r>
            <a:r>
              <a:rPr lang="en-US" b="1" dirty="0" smtClean="0">
                <a:solidFill>
                  <a:schemeClr val="tx1"/>
                </a:solidFill>
                <a:latin typeface="Good Times" pitchFamily="2" charset="0"/>
              </a:rPr>
              <a:t> de </a:t>
            </a:r>
            <a:r>
              <a:rPr lang="en-US" b="1" dirty="0" err="1" smtClean="0">
                <a:solidFill>
                  <a:schemeClr val="tx1"/>
                </a:solidFill>
                <a:latin typeface="Good Times" pitchFamily="2" charset="0"/>
              </a:rPr>
              <a:t>Industrie</a:t>
            </a:r>
            <a:r>
              <a:rPr lang="en-US" b="1" dirty="0" smtClean="0">
                <a:solidFill>
                  <a:schemeClr val="tx1"/>
                </a:solidFill>
                <a:latin typeface="Good Times" pitchFamily="2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Good Times" pitchFamily="2" charset="0"/>
              </a:rPr>
              <a:t>Alimentară</a:t>
            </a:r>
            <a:r>
              <a:rPr lang="en-US" b="1" dirty="0" smtClean="0">
                <a:solidFill>
                  <a:schemeClr val="tx1"/>
                </a:solidFill>
                <a:latin typeface="Good Times" pitchFamily="2" charset="0"/>
              </a:rPr>
              <a:t> ,, </a:t>
            </a:r>
            <a:r>
              <a:rPr lang="en-US" b="1" dirty="0" err="1" smtClean="0">
                <a:solidFill>
                  <a:schemeClr val="tx1"/>
                </a:solidFill>
                <a:latin typeface="Good Times" pitchFamily="2" charset="0"/>
              </a:rPr>
              <a:t>Terezianum</a:t>
            </a:r>
            <a:r>
              <a:rPr lang="en-US" b="1" dirty="0">
                <a:solidFill>
                  <a:schemeClr val="tx1"/>
                </a:solidFill>
                <a:latin typeface="Good Times" pitchFamily="2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Good Times" pitchFamily="2" charset="0"/>
              </a:rPr>
              <a:t>,,</a:t>
            </a:r>
            <a:endParaRPr lang="en-US" b="1" dirty="0">
              <a:solidFill>
                <a:schemeClr val="tx1"/>
              </a:solidFill>
              <a:latin typeface="Good Times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48200" y="1058331"/>
            <a:ext cx="3581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err="1">
                <a:solidFill>
                  <a:srgbClr val="FFFF00"/>
                </a:solidFill>
              </a:rPr>
              <a:t>Tipuri</a:t>
            </a:r>
            <a:r>
              <a:rPr lang="en-US" sz="3200" b="1" dirty="0">
                <a:solidFill>
                  <a:srgbClr val="FFFF00"/>
                </a:solidFill>
              </a:rPr>
              <a:t> de </a:t>
            </a:r>
            <a:r>
              <a:rPr lang="en-US" sz="3200" b="1" dirty="0" err="1">
                <a:solidFill>
                  <a:srgbClr val="FFFF00"/>
                </a:solidFill>
              </a:rPr>
              <a:t>Pahare</a:t>
            </a:r>
            <a:endParaRPr lang="en-US" sz="3200" b="1" dirty="0">
              <a:solidFill>
                <a:srgbClr val="FFFF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828800"/>
            <a:ext cx="1663700" cy="258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5391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29000" cy="1143000"/>
          </a:xfrm>
        </p:spPr>
        <p:txBody>
          <a:bodyPr>
            <a:normAutofit/>
          </a:bodyPr>
          <a:lstStyle/>
          <a:p>
            <a:r>
              <a:rPr lang="en-US" sz="1800" dirty="0" err="1" smtClean="0">
                <a:latin typeface="Commons" pitchFamily="2" charset="0"/>
              </a:rPr>
              <a:t>Pahare</a:t>
            </a:r>
            <a:r>
              <a:rPr lang="en-US" sz="1800" dirty="0" smtClean="0">
                <a:latin typeface="Commons" pitchFamily="2" charset="0"/>
              </a:rPr>
              <a:t> Cordial</a:t>
            </a:r>
            <a:endParaRPr lang="en-US" sz="1800" dirty="0">
              <a:latin typeface="Commons" pitchFamily="2" charset="0"/>
            </a:endParaRPr>
          </a:p>
        </p:txBody>
      </p:sp>
      <p:pic>
        <p:nvPicPr>
          <p:cNvPr id="6" name="Substituent conținut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07" y="1203622"/>
            <a:ext cx="3155799" cy="1976469"/>
          </a:xfrm>
        </p:spPr>
      </p:pic>
      <p:sp>
        <p:nvSpPr>
          <p:cNvPr id="7" name="CasetăText 6"/>
          <p:cNvSpPr txBox="1"/>
          <p:nvPr/>
        </p:nvSpPr>
        <p:spPr>
          <a:xfrm>
            <a:off x="533400" y="3699933"/>
            <a:ext cx="30273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dirty="0" smtClean="0"/>
              <a:t>–</a:t>
            </a:r>
            <a:r>
              <a:rPr lang="en-US" dirty="0"/>
              <a:t> </a:t>
            </a:r>
            <a:r>
              <a:rPr lang="en-US" dirty="0">
                <a:latin typeface="Arial" pitchFamily="34" charset="0"/>
                <a:cs typeface="Arial" pitchFamily="34" charset="0"/>
              </a:rPr>
              <a:t> 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Sunt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pahare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mici</a:t>
            </a:r>
            <a:r>
              <a:rPr lang="en-US" dirty="0">
                <a:latin typeface="Arial" pitchFamily="34" charset="0"/>
                <a:cs typeface="Arial" pitchFamily="34" charset="0"/>
              </a:rPr>
              <a:t> cu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sau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fără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picior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folosite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pentru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servirea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liquor-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urilor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preferate</a:t>
            </a:r>
            <a:r>
              <a:rPr lang="en-US" dirty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după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masă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tip digestive.</a:t>
            </a:r>
          </a:p>
          <a:p>
            <a:pPr fontAlgn="base"/>
            <a:r>
              <a:rPr lang="en-US" dirty="0" err="1">
                <a:latin typeface="Arial" pitchFamily="34" charset="0"/>
                <a:cs typeface="Arial" pitchFamily="34" charset="0"/>
              </a:rPr>
              <a:t>Dimensiuni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Tipice</a:t>
            </a:r>
            <a:r>
              <a:rPr lang="en-US" dirty="0">
                <a:latin typeface="Arial" pitchFamily="34" charset="0"/>
                <a:cs typeface="Arial" pitchFamily="34" charset="0"/>
              </a:rPr>
              <a:t>: 60 ml</a:t>
            </a:r>
          </a:p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Minus 7"/>
          <p:cNvSpPr/>
          <p:nvPr/>
        </p:nvSpPr>
        <p:spPr>
          <a:xfrm rot="16200000">
            <a:off x="-648894" y="3219020"/>
            <a:ext cx="8686800" cy="419963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in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1237489"/>
            <a:ext cx="2362200" cy="2191512"/>
          </a:xfrm>
          <a:prstGeom prst="rect">
            <a:avLst/>
          </a:prstGeom>
        </p:spPr>
      </p:pic>
      <p:pic>
        <p:nvPicPr>
          <p:cNvPr id="10" name="Imagin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278897"/>
            <a:ext cx="2514600" cy="2169320"/>
          </a:xfrm>
          <a:prstGeom prst="rect">
            <a:avLst/>
          </a:prstGeom>
        </p:spPr>
      </p:pic>
      <p:sp>
        <p:nvSpPr>
          <p:cNvPr id="11" name="CasetăText 10"/>
          <p:cNvSpPr txBox="1"/>
          <p:nvPr/>
        </p:nvSpPr>
        <p:spPr>
          <a:xfrm>
            <a:off x="5410200" y="380999"/>
            <a:ext cx="358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latin typeface="Commons" pitchFamily="2" charset="0"/>
            </a:endParaRPr>
          </a:p>
          <a:p>
            <a:r>
              <a:rPr lang="en-US" b="1" dirty="0" err="1" smtClean="0">
                <a:solidFill>
                  <a:srgbClr val="92D050"/>
                </a:solidFill>
                <a:latin typeface="Commons" pitchFamily="2" charset="0"/>
              </a:rPr>
              <a:t>Paharul</a:t>
            </a:r>
            <a:r>
              <a:rPr lang="en-US" b="1" dirty="0" smtClean="0">
                <a:solidFill>
                  <a:srgbClr val="92D050"/>
                </a:solidFill>
                <a:latin typeface="Commons" pitchFamily="2" charset="0"/>
              </a:rPr>
              <a:t> de Shot</a:t>
            </a:r>
            <a:endParaRPr lang="en-US" b="1" dirty="0">
              <a:solidFill>
                <a:srgbClr val="92D050"/>
              </a:solidFill>
              <a:latin typeface="Commons" pitchFamily="2" charset="0"/>
            </a:endParaRPr>
          </a:p>
        </p:txBody>
      </p:sp>
      <p:sp>
        <p:nvSpPr>
          <p:cNvPr id="13" name="CasetăText 12"/>
          <p:cNvSpPr txBox="1"/>
          <p:nvPr/>
        </p:nvSpPr>
        <p:spPr>
          <a:xfrm>
            <a:off x="3828288" y="3886200"/>
            <a:ext cx="4782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en-US" b="1" dirty="0" err="1">
                <a:latin typeface="Arial" pitchFamily="34" charset="0"/>
                <a:cs typeface="Arial" pitchFamily="34" charset="0"/>
              </a:rPr>
              <a:t>Paharul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de Shot </a:t>
            </a:r>
            <a:r>
              <a:rPr lang="en-US" dirty="0">
                <a:latin typeface="Arial" pitchFamily="34" charset="0"/>
                <a:cs typeface="Arial" pitchFamily="34" charset="0"/>
              </a:rPr>
              <a:t>– Este un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pahar</a:t>
            </a:r>
            <a:r>
              <a:rPr lang="en-US" dirty="0">
                <a:latin typeface="Arial" pitchFamily="34" charset="0"/>
                <a:cs typeface="Arial" pitchFamily="34" charset="0"/>
              </a:rPr>
              <a:t>  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mic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potrivit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pentru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vodkă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>
                <a:latin typeface="Arial" pitchFamily="34" charset="0"/>
                <a:cs typeface="Arial" pitchFamily="34" charset="0"/>
              </a:rPr>
              <a:t>whiskey, liquor-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uri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ș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“shot-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uri</a:t>
            </a:r>
            <a:r>
              <a:rPr lang="en-US" dirty="0">
                <a:latin typeface="Arial" pitchFamily="34" charset="0"/>
                <a:cs typeface="Arial" pitchFamily="34" charset="0"/>
              </a:rPr>
              <a:t>”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mixate</a:t>
            </a:r>
            <a:r>
              <a:rPr lang="en-US" dirty="0">
                <a:latin typeface="Arial" pitchFamily="34" charset="0"/>
                <a:cs typeface="Arial" pitchFamily="34" charset="0"/>
              </a:rPr>
              <a:t> tip B52.</a:t>
            </a:r>
          </a:p>
          <a:p>
            <a:pPr algn="just" fontAlgn="base"/>
            <a:r>
              <a:rPr lang="en-US" dirty="0" err="1">
                <a:latin typeface="Arial" pitchFamily="34" charset="0"/>
                <a:cs typeface="Arial" pitchFamily="34" charset="0"/>
              </a:rPr>
              <a:t>Dimensiuni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Tipice</a:t>
            </a:r>
            <a:r>
              <a:rPr lang="en-US" dirty="0">
                <a:latin typeface="Arial" pitchFamily="34" charset="0"/>
                <a:cs typeface="Arial" pitchFamily="34" charset="0"/>
              </a:rPr>
              <a:t>: 50 ml</a:t>
            </a:r>
          </a:p>
        </p:txBody>
      </p:sp>
      <p:sp>
        <p:nvSpPr>
          <p:cNvPr id="3" name="Rectangle 2"/>
          <p:cNvSpPr/>
          <p:nvPr/>
        </p:nvSpPr>
        <p:spPr>
          <a:xfrm>
            <a:off x="609600" y="642665"/>
            <a:ext cx="19399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92D050"/>
                </a:solidFill>
              </a:rPr>
              <a:t>Pahare</a:t>
            </a:r>
            <a:r>
              <a:rPr lang="en-US" b="1" dirty="0">
                <a:solidFill>
                  <a:srgbClr val="92D050"/>
                </a:solidFill>
              </a:rPr>
              <a:t> Cordial</a:t>
            </a:r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25674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3533" y="601133"/>
            <a:ext cx="39554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92D050"/>
                </a:solidFill>
              </a:rPr>
              <a:t>PAHARE DE BERE</a:t>
            </a:r>
            <a:endParaRPr lang="en-US" b="1" dirty="0">
              <a:solidFill>
                <a:srgbClr val="92D05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31800" y="1134884"/>
            <a:ext cx="44196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/>
              <a:t>	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Berea </a:t>
            </a:r>
            <a:r>
              <a:rPr lang="vi-VN" dirty="0">
                <a:latin typeface="Arial" pitchFamily="34" charset="0"/>
                <a:cs typeface="Arial" pitchFamily="34" charset="0"/>
              </a:rPr>
              <a:t>se toarnă într-un pahar de tip lalea, existând și variantele de pahare alungite (pentru berile pils) sau pahare de șampanie (pentru un conținut ridicat de carbon).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dirty="0">
                <a:latin typeface="Arial" pitchFamily="34" charset="0"/>
                <a:cs typeface="Arial" pitchFamily="34" charset="0"/>
              </a:rPr>
              <a:t>	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Când </a:t>
            </a:r>
            <a:r>
              <a:rPr lang="vi-VN" dirty="0">
                <a:latin typeface="Arial" pitchFamily="34" charset="0"/>
                <a:cs typeface="Arial" pitchFamily="34" charset="0"/>
              </a:rPr>
              <a:t>vine vorba de consumul de zi cu zi, berea poate fi băută din pahare sau halbe, dar condiția de bază este ca recipientul să fie perfect curat și, preferabil, dintr-un material transparent, pentru a ne putea bucura de culoare și limpezimea unei băuturi bune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.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	Se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toarnă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pe </a:t>
            </a:r>
            <a:r>
              <a:rPr lang="vi-VN" dirty="0">
                <a:latin typeface="Arial" pitchFamily="34" charset="0"/>
                <a:cs typeface="Arial" pitchFamily="34" charset="0"/>
              </a:rPr>
              <a:t>mijlocul paharului înclinat la 45 de grade.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Temperatura </a:t>
            </a:r>
            <a:r>
              <a:rPr lang="vi-VN" dirty="0">
                <a:latin typeface="Arial" pitchFamily="34" charset="0"/>
                <a:cs typeface="Arial" pitchFamily="34" charset="0"/>
              </a:rPr>
              <a:t>optimă de consum are legătură cu gradul de alcool din bere: cele mai puternic alcoolizate vor fi consumate la o temperatură de 8-13 grade, iar cele cu mai puțin alcool, la aproximativ 6-8 grade</a:t>
            </a:r>
            <a:r>
              <a:rPr lang="vi-VN" dirty="0"/>
              <a:t>.</a:t>
            </a:r>
            <a:endParaRPr lang="en-US" dirty="0"/>
          </a:p>
        </p:txBody>
      </p:sp>
      <p:pic>
        <p:nvPicPr>
          <p:cNvPr id="1026" name="Picture 2" descr="Paharul Pilsn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694331"/>
            <a:ext cx="3733800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alba de bere 56cl BRI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4500" y="1447696"/>
            <a:ext cx="1765300" cy="1470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Pahar de bere, 36c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2824" y="1317486"/>
            <a:ext cx="1295400" cy="1730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971519" y="3069735"/>
            <a:ext cx="16578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Capacitate: </a:t>
            </a:r>
            <a:r>
              <a:rPr lang="en-US" dirty="0" smtClean="0"/>
              <a:t>360 ml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910385" y="3048000"/>
            <a:ext cx="16240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Capacitate: </a:t>
            </a:r>
            <a:r>
              <a:rPr lang="en-US" dirty="0" smtClean="0"/>
              <a:t>560 ml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910524" y="6054209"/>
            <a:ext cx="23439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Capacitate: </a:t>
            </a:r>
            <a:r>
              <a:rPr lang="en-US" dirty="0" smtClean="0"/>
              <a:t>510 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331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381000" y="-133636"/>
            <a:ext cx="4191000" cy="1143000"/>
          </a:xfrm>
        </p:spPr>
        <p:txBody>
          <a:bodyPr>
            <a:normAutofit/>
          </a:bodyPr>
          <a:lstStyle/>
          <a:p>
            <a:pPr algn="ctr"/>
            <a:r>
              <a:rPr lang="en-US" sz="1800" dirty="0" err="1" smtClean="0">
                <a:latin typeface="Arial Black" pitchFamily="34" charset="0"/>
              </a:rPr>
              <a:t>Paharul</a:t>
            </a:r>
            <a:r>
              <a:rPr lang="en-US" sz="1800" dirty="0" smtClean="0">
                <a:latin typeface="Arial Black" pitchFamily="34" charset="0"/>
              </a:rPr>
              <a:t> Highball ( </a:t>
            </a:r>
            <a:r>
              <a:rPr lang="en-US" sz="1800" dirty="0" err="1" smtClean="0">
                <a:latin typeface="Arial Black" pitchFamily="34" charset="0"/>
              </a:rPr>
              <a:t>Sonda</a:t>
            </a:r>
            <a:r>
              <a:rPr lang="en-US" sz="1800" dirty="0" smtClean="0">
                <a:latin typeface="Arial Black" pitchFamily="34" charset="0"/>
              </a:rPr>
              <a:t> )</a:t>
            </a:r>
            <a:endParaRPr lang="en-US" sz="1800" dirty="0">
              <a:latin typeface="Arial Black" pitchFamily="34" charset="0"/>
            </a:endParaRPr>
          </a:p>
        </p:txBody>
      </p:sp>
      <p:pic>
        <p:nvPicPr>
          <p:cNvPr id="4" name="Substituent conținut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1167384"/>
            <a:ext cx="2209800" cy="2743200"/>
          </a:xfrm>
        </p:spPr>
      </p:pic>
      <p:sp>
        <p:nvSpPr>
          <p:cNvPr id="9" name="CasetăText 8"/>
          <p:cNvSpPr txBox="1"/>
          <p:nvPr/>
        </p:nvSpPr>
        <p:spPr>
          <a:xfrm>
            <a:off x="4648200" y="422936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CasetăText 9"/>
          <p:cNvSpPr txBox="1"/>
          <p:nvPr/>
        </p:nvSpPr>
        <p:spPr>
          <a:xfrm>
            <a:off x="4800600" y="438176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CasetăText 10"/>
          <p:cNvSpPr txBox="1"/>
          <p:nvPr/>
        </p:nvSpPr>
        <p:spPr>
          <a:xfrm>
            <a:off x="4953000" y="453416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CasetăText 11"/>
          <p:cNvSpPr txBox="1"/>
          <p:nvPr/>
        </p:nvSpPr>
        <p:spPr>
          <a:xfrm>
            <a:off x="5105400" y="468656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3" name="CasetăText 12"/>
          <p:cNvSpPr txBox="1"/>
          <p:nvPr/>
        </p:nvSpPr>
        <p:spPr>
          <a:xfrm>
            <a:off x="5257800" y="483896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CasetăText 7"/>
          <p:cNvSpPr txBox="1"/>
          <p:nvPr/>
        </p:nvSpPr>
        <p:spPr>
          <a:xfrm>
            <a:off x="533400" y="3872299"/>
            <a:ext cx="4451931" cy="2031325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just" fontAlgn="base"/>
            <a:r>
              <a:rPr lang="en-US" dirty="0">
                <a:latin typeface="Arial" pitchFamily="34" charset="0"/>
                <a:cs typeface="Arial" pitchFamily="34" charset="0"/>
              </a:rPr>
              <a:t>P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ahar </a:t>
            </a:r>
            <a:r>
              <a:rPr lang="vi-VN" dirty="0">
                <a:latin typeface="Arial" pitchFamily="34" charset="0"/>
                <a:cs typeface="Arial" pitchFamily="34" charset="0"/>
              </a:rPr>
              <a:t>cu 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fe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ț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ele </a:t>
            </a:r>
            <a:r>
              <a:rPr lang="vi-VN" dirty="0">
                <a:latin typeface="Arial" pitchFamily="34" charset="0"/>
                <a:cs typeface="Arial" pitchFamily="34" charset="0"/>
              </a:rPr>
              <a:t>drepte, de multe ori folosit ca un mod elegant de a servi mai multe tipuri de băuturi mixte, cum ar fi cele servite cu 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ghea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ță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shot-uri</a:t>
            </a:r>
            <a:r>
              <a:rPr lang="vi-VN" dirty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ș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i </a:t>
            </a:r>
            <a:r>
              <a:rPr lang="vi-VN" dirty="0">
                <a:latin typeface="Arial" pitchFamily="34" charset="0"/>
                <a:cs typeface="Arial" pitchFamily="34" charset="0"/>
              </a:rPr>
              <a:t>mixuri ori băuturi alcoolice combinate (de ex.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Cuba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Libre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).</a:t>
            </a:r>
            <a:endParaRPr lang="vi-VN" dirty="0">
              <a:latin typeface="Arial" pitchFamily="34" charset="0"/>
              <a:cs typeface="Arial" pitchFamily="34" charset="0"/>
            </a:endParaRPr>
          </a:p>
          <a:p>
            <a:pPr algn="just" fontAlgn="base"/>
            <a:r>
              <a:rPr lang="vi-VN" dirty="0">
                <a:latin typeface="Arial" pitchFamily="34" charset="0"/>
                <a:cs typeface="Arial" pitchFamily="34" charset="0"/>
              </a:rPr>
              <a:t>Dimensiune Tipica: 250 ml – 350 ml</a:t>
            </a:r>
          </a:p>
        </p:txBody>
      </p:sp>
      <p:pic>
        <p:nvPicPr>
          <p:cNvPr id="15" name="Imagin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990600"/>
            <a:ext cx="3352800" cy="2514600"/>
          </a:xfrm>
          <a:prstGeom prst="rect">
            <a:avLst/>
          </a:prstGeom>
        </p:spPr>
      </p:pic>
      <p:sp>
        <p:nvSpPr>
          <p:cNvPr id="16" name="Minus 15"/>
          <p:cNvSpPr/>
          <p:nvPr/>
        </p:nvSpPr>
        <p:spPr>
          <a:xfrm rot="16200000">
            <a:off x="742950" y="3067050"/>
            <a:ext cx="8610600" cy="4953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asetăText 16"/>
          <p:cNvSpPr txBox="1"/>
          <p:nvPr/>
        </p:nvSpPr>
        <p:spPr>
          <a:xfrm>
            <a:off x="5384032" y="621268"/>
            <a:ext cx="2163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>
                <a:solidFill>
                  <a:srgbClr val="92D050"/>
                </a:solidFill>
                <a:latin typeface="Arial Black" pitchFamily="34" charset="0"/>
              </a:rPr>
              <a:t>Paharul</a:t>
            </a:r>
            <a:r>
              <a:rPr lang="en-US" dirty="0" smtClean="0">
                <a:solidFill>
                  <a:srgbClr val="92D050"/>
                </a:solidFill>
                <a:latin typeface="Arial Black" pitchFamily="34" charset="0"/>
              </a:rPr>
              <a:t> Collins </a:t>
            </a:r>
            <a:endParaRPr lang="en-US" dirty="0">
              <a:solidFill>
                <a:srgbClr val="92D050"/>
              </a:solidFill>
              <a:latin typeface="Arial Black" pitchFamily="34" charset="0"/>
            </a:endParaRPr>
          </a:p>
        </p:txBody>
      </p:sp>
      <p:pic>
        <p:nvPicPr>
          <p:cNvPr id="18" name="Imagin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7765" y="1167384"/>
            <a:ext cx="2286000" cy="2286000"/>
          </a:xfrm>
          <a:prstGeom prst="rect">
            <a:avLst/>
          </a:prstGeom>
        </p:spPr>
      </p:pic>
      <p:pic>
        <p:nvPicPr>
          <p:cNvPr id="19" name="Imagin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5371" y="909683"/>
            <a:ext cx="1667256" cy="2580277"/>
          </a:xfrm>
          <a:prstGeom prst="rect">
            <a:avLst/>
          </a:prstGeom>
        </p:spPr>
      </p:pic>
      <p:sp>
        <p:nvSpPr>
          <p:cNvPr id="20" name="CasetăText 19"/>
          <p:cNvSpPr txBox="1"/>
          <p:nvPr/>
        </p:nvSpPr>
        <p:spPr>
          <a:xfrm>
            <a:off x="5082117" y="3522133"/>
            <a:ext cx="357051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vi-VN" dirty="0">
                <a:latin typeface="Arial" pitchFamily="34" charset="0"/>
                <a:cs typeface="Arial" pitchFamily="34" charset="0"/>
              </a:rPr>
              <a:t> Modelat în mod similar ca paharul highball, doar 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ă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dirty="0">
                <a:latin typeface="Arial" pitchFamily="34" charset="0"/>
                <a:cs typeface="Arial" pitchFamily="34" charset="0"/>
              </a:rPr>
              <a:t>este mai înalt, paharul Collins a fost inițial folosit pentru linia de băuturi gin Collins, iar acum este, de asemenea, frecvent utilizat pentru băuturi răcoritoare, sucuri alcoolice și sucuri tropicale / exotice, cum ar fi Mai Tai.</a:t>
            </a:r>
          </a:p>
          <a:p>
            <a:pPr algn="just" fontAlgn="base"/>
            <a:r>
              <a:rPr lang="vi-VN" dirty="0">
                <a:latin typeface="Arial" pitchFamily="34" charset="0"/>
                <a:cs typeface="Arial" pitchFamily="34" charset="0"/>
              </a:rPr>
              <a:t>Dimensiune Tipica: 415 ml</a:t>
            </a:r>
          </a:p>
        </p:txBody>
      </p:sp>
    </p:spTree>
    <p:extLst>
      <p:ext uri="{BB962C8B-B14F-4D97-AF65-F5344CB8AC3E}">
        <p14:creationId xmlns:p14="http://schemas.microsoft.com/office/powerpoint/2010/main" val="1576537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971800" cy="595828"/>
          </a:xfrm>
        </p:spPr>
        <p:txBody>
          <a:bodyPr>
            <a:normAutofit/>
          </a:bodyPr>
          <a:lstStyle/>
          <a:p>
            <a:pPr algn="ctr"/>
            <a:r>
              <a:rPr lang="en-US" sz="1800" dirty="0" err="1" smtClean="0">
                <a:latin typeface="Arial Black" pitchFamily="34" charset="0"/>
              </a:rPr>
              <a:t>Paharul</a:t>
            </a:r>
            <a:r>
              <a:rPr lang="en-US" sz="1800" dirty="0" smtClean="0">
                <a:latin typeface="Arial Black" pitchFamily="34" charset="0"/>
              </a:rPr>
              <a:t> de Whiskey</a:t>
            </a:r>
            <a:endParaRPr lang="en-US" sz="1800" dirty="0">
              <a:latin typeface="Arial Black" pitchFamily="34" charset="0"/>
            </a:endParaRPr>
          </a:p>
        </p:txBody>
      </p:sp>
      <p:pic>
        <p:nvPicPr>
          <p:cNvPr id="4" name="Substituent conținut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870466"/>
            <a:ext cx="3793067" cy="3429000"/>
          </a:xfrm>
        </p:spPr>
      </p:pic>
      <p:sp>
        <p:nvSpPr>
          <p:cNvPr id="5" name="CasetăText 4"/>
          <p:cNvSpPr txBox="1"/>
          <p:nvPr/>
        </p:nvSpPr>
        <p:spPr>
          <a:xfrm>
            <a:off x="457200" y="4038600"/>
            <a:ext cx="43464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en-US" b="1" dirty="0"/>
              <a:t> 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 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Acest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pahar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este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larg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ș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se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subțiază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ușor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spre</a:t>
            </a:r>
            <a:r>
              <a:rPr lang="en-US" dirty="0">
                <a:latin typeface="Arial" pitchFamily="34" charset="0"/>
                <a:cs typeface="Arial" pitchFamily="34" charset="0"/>
              </a:rPr>
              <a:t> fund. Whiskey-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ul</a:t>
            </a:r>
            <a:r>
              <a:rPr lang="en-US" dirty="0">
                <a:latin typeface="Arial" pitchFamily="34" charset="0"/>
                <a:cs typeface="Arial" pitchFamily="34" charset="0"/>
              </a:rPr>
              <a:t> nu se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bea</a:t>
            </a:r>
            <a:r>
              <a:rPr lang="en-US" dirty="0">
                <a:latin typeface="Arial" pitchFamily="34" charset="0"/>
                <a:cs typeface="Arial" pitchFamily="34" charset="0"/>
              </a:rPr>
              <a:t> cu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gheață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iar</a:t>
            </a:r>
            <a:r>
              <a:rPr lang="en-US" dirty="0">
                <a:latin typeface="Arial" pitchFamily="34" charset="0"/>
                <a:cs typeface="Arial" pitchFamily="34" charset="0"/>
              </a:rPr>
              <a:t> din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acest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motiv</a:t>
            </a:r>
            <a:r>
              <a:rPr lang="en-US" dirty="0">
                <a:latin typeface="Arial" pitchFamily="34" charset="0"/>
                <a:cs typeface="Arial" pitchFamily="34" charset="0"/>
              </a:rPr>
              <a:t> se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poate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observa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î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ngustarea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paharului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în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partea</a:t>
            </a:r>
            <a:r>
              <a:rPr lang="en-US" dirty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jos</a:t>
            </a:r>
            <a:r>
              <a:rPr lang="en-US" dirty="0">
                <a:latin typeface="Arial" pitchFamily="34" charset="0"/>
                <a:cs typeface="Arial" pitchFamily="34" charset="0"/>
              </a:rPr>
              <a:t> face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dificilă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folosirea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cuburilor</a:t>
            </a:r>
            <a:r>
              <a:rPr lang="en-US" dirty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gheata</a:t>
            </a:r>
            <a:r>
              <a:rPr lang="en-US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 fontAlgn="base"/>
            <a:r>
              <a:rPr lang="en-US" dirty="0" err="1">
                <a:latin typeface="Arial" pitchFamily="34" charset="0"/>
                <a:cs typeface="Arial" pitchFamily="34" charset="0"/>
              </a:rPr>
              <a:t>Dimensiuni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Tipice</a:t>
            </a:r>
            <a:r>
              <a:rPr lang="en-US" dirty="0">
                <a:latin typeface="Arial" pitchFamily="34" charset="0"/>
                <a:cs typeface="Arial" pitchFamily="34" charset="0"/>
              </a:rPr>
              <a:t>: 180 ml</a:t>
            </a:r>
          </a:p>
          <a:p>
            <a:pPr algn="just"/>
            <a:endParaRPr lang="en-US" dirty="0"/>
          </a:p>
        </p:txBody>
      </p:sp>
      <p:pic>
        <p:nvPicPr>
          <p:cNvPr id="6" name="Imagin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6206" y="1719072"/>
            <a:ext cx="2057400" cy="2057400"/>
          </a:xfrm>
          <a:prstGeom prst="rect">
            <a:avLst/>
          </a:prstGeom>
        </p:spPr>
      </p:pic>
      <p:sp>
        <p:nvSpPr>
          <p:cNvPr id="7" name="Minus 6"/>
          <p:cNvSpPr/>
          <p:nvPr/>
        </p:nvSpPr>
        <p:spPr>
          <a:xfrm rot="16200000">
            <a:off x="814536" y="3150871"/>
            <a:ext cx="8496300" cy="51815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Imagin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1600200"/>
            <a:ext cx="1932280" cy="2362200"/>
          </a:xfrm>
          <a:prstGeom prst="rect">
            <a:avLst/>
          </a:prstGeom>
        </p:spPr>
      </p:pic>
      <p:sp>
        <p:nvSpPr>
          <p:cNvPr id="10" name="CasetăText 9"/>
          <p:cNvSpPr txBox="1"/>
          <p:nvPr/>
        </p:nvSpPr>
        <p:spPr>
          <a:xfrm>
            <a:off x="5272997" y="685800"/>
            <a:ext cx="2500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92D050"/>
                </a:solidFill>
                <a:latin typeface="Arial Black" pitchFamily="34" charset="0"/>
              </a:rPr>
              <a:t>Paharul</a:t>
            </a:r>
            <a:r>
              <a:rPr lang="en-US" dirty="0" smtClean="0">
                <a:solidFill>
                  <a:srgbClr val="92D050"/>
                </a:solidFill>
                <a:latin typeface="Arial Black" pitchFamily="34" charset="0"/>
              </a:rPr>
              <a:t> de Brandy</a:t>
            </a:r>
          </a:p>
        </p:txBody>
      </p:sp>
      <p:sp>
        <p:nvSpPr>
          <p:cNvPr id="11" name="CasetăText 10"/>
          <p:cNvSpPr txBox="1"/>
          <p:nvPr/>
        </p:nvSpPr>
        <p:spPr>
          <a:xfrm>
            <a:off x="5181600" y="4114800"/>
            <a:ext cx="350519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en-US" dirty="0" smtClean="0">
                <a:latin typeface="Arial" pitchFamily="34" charset="0"/>
                <a:cs typeface="Arial" pitchFamily="34" charset="0"/>
              </a:rPr>
              <a:t>Forma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acestui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pahar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concentrează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mirosurile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alcoolice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către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partea</a:t>
            </a:r>
            <a:r>
              <a:rPr lang="en-US" dirty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sus</a:t>
            </a:r>
            <a:r>
              <a:rPr lang="en-US" dirty="0">
                <a:latin typeface="Arial" pitchFamily="34" charset="0"/>
                <a:cs typeface="Arial" pitchFamily="34" charset="0"/>
              </a:rPr>
              <a:t> a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paharului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în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timp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ce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mâinile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încălzesc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coniacul</a:t>
            </a:r>
            <a:r>
              <a:rPr lang="en-US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 fontAlgn="base"/>
            <a:r>
              <a:rPr lang="en-US" dirty="0" err="1">
                <a:latin typeface="Arial" pitchFamily="34" charset="0"/>
                <a:cs typeface="Arial" pitchFamily="34" charset="0"/>
              </a:rPr>
              <a:t>Dimensiune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Tipica</a:t>
            </a:r>
            <a:r>
              <a:rPr lang="en-US" dirty="0">
                <a:latin typeface="Arial" pitchFamily="34" charset="0"/>
                <a:cs typeface="Arial" pitchFamily="34" charset="0"/>
              </a:rPr>
              <a:t>: 350 ml</a:t>
            </a:r>
          </a:p>
          <a:p>
            <a:pPr algn="just"/>
            <a:endParaRPr lang="en-US" dirty="0"/>
          </a:p>
        </p:txBody>
      </p:sp>
      <p:pic>
        <p:nvPicPr>
          <p:cNvPr id="12" name="Imagin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199" y="1566672"/>
            <a:ext cx="2209802" cy="2362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334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276600" cy="735012"/>
          </a:xfrm>
        </p:spPr>
        <p:txBody>
          <a:bodyPr>
            <a:normAutofit/>
          </a:bodyPr>
          <a:lstStyle/>
          <a:p>
            <a:r>
              <a:rPr lang="en-US" sz="1800" b="1" dirty="0" err="1" smtClean="0">
                <a:latin typeface="Commons" pitchFamily="2" charset="0"/>
              </a:rPr>
              <a:t>Paharul</a:t>
            </a:r>
            <a:r>
              <a:rPr lang="en-US" sz="1800" b="1" dirty="0" smtClean="0">
                <a:latin typeface="Commons" pitchFamily="2" charset="0"/>
              </a:rPr>
              <a:t> Whiskey Sour </a:t>
            </a:r>
            <a:endParaRPr lang="en-US" sz="1800" b="1" dirty="0">
              <a:latin typeface="Commons" pitchFamily="2" charset="0"/>
            </a:endParaRPr>
          </a:p>
        </p:txBody>
      </p:sp>
      <p:pic>
        <p:nvPicPr>
          <p:cNvPr id="4" name="Substituent conținut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051137"/>
            <a:ext cx="2286000" cy="2743200"/>
          </a:xfrm>
        </p:spPr>
      </p:pic>
      <p:pic>
        <p:nvPicPr>
          <p:cNvPr id="7" name="Imagin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199" y="1143000"/>
            <a:ext cx="1981201" cy="2819400"/>
          </a:xfrm>
          <a:prstGeom prst="rect">
            <a:avLst/>
          </a:prstGeom>
        </p:spPr>
      </p:pic>
      <p:sp>
        <p:nvSpPr>
          <p:cNvPr id="14" name="CasetăText 13"/>
          <p:cNvSpPr txBox="1"/>
          <p:nvPr/>
        </p:nvSpPr>
        <p:spPr>
          <a:xfrm>
            <a:off x="440267" y="4306163"/>
            <a:ext cx="4343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en-US" dirty="0">
                <a:latin typeface="Arial" pitchFamily="34" charset="0"/>
                <a:cs typeface="Arial" pitchFamily="34" charset="0"/>
              </a:rPr>
              <a:t>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ste </a:t>
            </a:r>
            <a:r>
              <a:rPr lang="en-US" dirty="0">
                <a:latin typeface="Arial" pitchFamily="34" charset="0"/>
                <a:cs typeface="Arial" pitchFamily="34" charset="0"/>
              </a:rPr>
              <a:t>un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pahar</a:t>
            </a:r>
            <a:r>
              <a:rPr lang="en-US" dirty="0">
                <a:latin typeface="Arial" pitchFamily="34" charset="0"/>
                <a:cs typeface="Arial" pitchFamily="34" charset="0"/>
              </a:rPr>
              <a:t> cu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tulpină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ș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cu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deschidere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largă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asemănător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unui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pahar</a:t>
            </a:r>
            <a:r>
              <a:rPr lang="en-US" dirty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ș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ampanie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î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miniatură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algn="just" fontAlgn="base"/>
            <a:r>
              <a:rPr lang="en-US" dirty="0" err="1">
                <a:latin typeface="Arial" pitchFamily="34" charset="0"/>
                <a:cs typeface="Arial" pitchFamily="34" charset="0"/>
              </a:rPr>
              <a:t>Dimensiune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Tipica</a:t>
            </a:r>
            <a:r>
              <a:rPr lang="en-US" dirty="0">
                <a:latin typeface="Arial" pitchFamily="34" charset="0"/>
                <a:cs typeface="Arial" pitchFamily="34" charset="0"/>
              </a:rPr>
              <a:t>: 150 de ml.</a:t>
            </a:r>
          </a:p>
          <a:p>
            <a:pPr algn="just"/>
            <a:endParaRPr lang="en-US" dirty="0"/>
          </a:p>
        </p:txBody>
      </p:sp>
      <p:pic>
        <p:nvPicPr>
          <p:cNvPr id="16" name="Imagin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120" y="970026"/>
            <a:ext cx="3086100" cy="3086100"/>
          </a:xfrm>
          <a:prstGeom prst="rect">
            <a:avLst/>
          </a:prstGeom>
        </p:spPr>
      </p:pic>
      <p:sp>
        <p:nvSpPr>
          <p:cNvPr id="17" name="CasetăText 16"/>
          <p:cNvSpPr txBox="1"/>
          <p:nvPr/>
        </p:nvSpPr>
        <p:spPr>
          <a:xfrm>
            <a:off x="5867400" y="640318"/>
            <a:ext cx="2135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92D050"/>
                </a:solidFill>
                <a:latin typeface="Commons" pitchFamily="2" charset="0"/>
              </a:rPr>
              <a:t>Paharul</a:t>
            </a:r>
            <a:r>
              <a:rPr lang="en-US" b="1" dirty="0" smtClean="0">
                <a:solidFill>
                  <a:srgbClr val="92D050"/>
                </a:solidFill>
                <a:latin typeface="Commons" pitchFamily="2" charset="0"/>
              </a:rPr>
              <a:t> Hurricane</a:t>
            </a:r>
            <a:endParaRPr lang="en-US" b="1" dirty="0">
              <a:solidFill>
                <a:srgbClr val="92D050"/>
              </a:solidFill>
              <a:latin typeface="Commons" pitchFamily="2" charset="0"/>
            </a:endParaRPr>
          </a:p>
        </p:txBody>
      </p:sp>
      <p:sp>
        <p:nvSpPr>
          <p:cNvPr id="18" name="Minus 17"/>
          <p:cNvSpPr/>
          <p:nvPr/>
        </p:nvSpPr>
        <p:spPr>
          <a:xfrm rot="16200000">
            <a:off x="914400" y="3200400"/>
            <a:ext cx="8229600" cy="45719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asetăText 19"/>
          <p:cNvSpPr txBox="1"/>
          <p:nvPr/>
        </p:nvSpPr>
        <p:spPr>
          <a:xfrm>
            <a:off x="5181600" y="4331563"/>
            <a:ext cx="3505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vi-VN" dirty="0" smtClean="0">
                <a:latin typeface="Arial" pitchFamily="34" charset="0"/>
                <a:cs typeface="Arial" pitchFamily="34" charset="0"/>
              </a:rPr>
              <a:t>Un </a:t>
            </a:r>
            <a:r>
              <a:rPr lang="vi-VN" dirty="0">
                <a:latin typeface="Arial" pitchFamily="34" charset="0"/>
                <a:cs typeface="Arial" pitchFamily="34" charset="0"/>
              </a:rPr>
              <a:t>pahar </a:t>
            </a:r>
            <a:r>
              <a:rPr lang="en-US" dirty="0">
                <a:latin typeface="Arial" pitchFamily="34" charset="0"/>
                <a:cs typeface="Arial" pitchFamily="34" charset="0"/>
              </a:rPr>
              <a:t>î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nalt</a:t>
            </a:r>
            <a:r>
              <a:rPr lang="vi-VN" dirty="0">
                <a:latin typeface="Arial" pitchFamily="34" charset="0"/>
                <a:cs typeface="Arial" pitchFamily="34" charset="0"/>
              </a:rPr>
              <a:t>, 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ă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iat</a:t>
            </a:r>
            <a:r>
              <a:rPr lang="vi-VN" dirty="0">
                <a:latin typeface="Arial" pitchFamily="34" charset="0"/>
                <a:cs typeface="Arial" pitchFamily="34" charset="0"/>
              </a:rPr>
              <a:t> elegant, denumit după forma unui felinar de 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furtun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ă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vi-VN" dirty="0">
                <a:latin typeface="Arial" pitchFamily="34" charset="0"/>
                <a:cs typeface="Arial" pitchFamily="34" charset="0"/>
              </a:rPr>
              <a:t>folosit pentru băuturi exotice / tropicale si 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frappe-uri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just" fontAlgn="base"/>
            <a:r>
              <a:rPr lang="en-US" dirty="0" smtClean="0">
                <a:latin typeface="Arial" pitchFamily="34" charset="0"/>
                <a:cs typeface="Arial" pitchFamily="34" charset="0"/>
              </a:rPr>
              <a:t>( De ex. Piña Colada )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.</a:t>
            </a:r>
            <a:endParaRPr lang="vi-VN" dirty="0">
              <a:latin typeface="Arial" pitchFamily="34" charset="0"/>
              <a:cs typeface="Arial" pitchFamily="34" charset="0"/>
            </a:endParaRPr>
          </a:p>
          <a:p>
            <a:pPr algn="just" fontAlgn="base"/>
            <a:r>
              <a:rPr lang="vi-VN" dirty="0">
                <a:latin typeface="Arial" pitchFamily="34" charset="0"/>
                <a:cs typeface="Arial" pitchFamily="34" charset="0"/>
              </a:rPr>
              <a:t>Dimensiune Tipica: 450 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ml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  <a:endParaRPr lang="vi-VN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CasetăText 20"/>
          <p:cNvSpPr txBox="1"/>
          <p:nvPr/>
        </p:nvSpPr>
        <p:spPr>
          <a:xfrm>
            <a:off x="5334000" y="4572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24" name="Imagine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0023" y="1017270"/>
            <a:ext cx="2251853" cy="3093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737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533400" y="393971"/>
            <a:ext cx="2590800" cy="608822"/>
          </a:xfrm>
        </p:spPr>
        <p:txBody>
          <a:bodyPr>
            <a:normAutofit fontScale="90000"/>
          </a:bodyPr>
          <a:lstStyle/>
          <a:p>
            <a:r>
              <a:rPr lang="en-US" sz="2000" b="1" dirty="0" err="1" smtClean="0">
                <a:latin typeface="Commons" pitchFamily="2" charset="0"/>
              </a:rPr>
              <a:t>Paharul</a:t>
            </a:r>
            <a:r>
              <a:rPr lang="en-US" sz="2000" b="1" dirty="0" smtClean="0">
                <a:latin typeface="Commons" pitchFamily="2" charset="0"/>
              </a:rPr>
              <a:t> </a:t>
            </a:r>
            <a:r>
              <a:rPr lang="en-US" sz="2000" b="1" dirty="0" err="1" smtClean="0">
                <a:latin typeface="Commons" pitchFamily="2" charset="0"/>
              </a:rPr>
              <a:t>Pousse-Caffe</a:t>
            </a:r>
            <a:r>
              <a:rPr lang="en-US" sz="1800" b="1" dirty="0"/>
              <a:t/>
            </a:r>
            <a:br>
              <a:rPr lang="en-US" sz="1800" b="1" dirty="0"/>
            </a:br>
            <a:endParaRPr lang="en-US" sz="1800" dirty="0">
              <a:latin typeface="Commons" pitchFamily="2" charset="0"/>
            </a:endParaRPr>
          </a:p>
        </p:txBody>
      </p:sp>
      <p:pic>
        <p:nvPicPr>
          <p:cNvPr id="4" name="Substituent conținut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002793"/>
            <a:ext cx="1803400" cy="2858007"/>
          </a:xfrm>
        </p:spPr>
      </p:pic>
      <p:pic>
        <p:nvPicPr>
          <p:cNvPr id="7" name="Imagin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3533" y="990600"/>
            <a:ext cx="1905000" cy="2798737"/>
          </a:xfrm>
          <a:prstGeom prst="rect">
            <a:avLst/>
          </a:prstGeom>
        </p:spPr>
      </p:pic>
      <p:sp>
        <p:nvSpPr>
          <p:cNvPr id="8" name="CasetăText 7"/>
          <p:cNvSpPr txBox="1"/>
          <p:nvPr/>
        </p:nvSpPr>
        <p:spPr>
          <a:xfrm>
            <a:off x="533400" y="4191000"/>
            <a:ext cx="3657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latin typeface="Arial" pitchFamily="34" charset="0"/>
                <a:cs typeface="Arial" pitchFamily="34" charset="0"/>
              </a:rPr>
              <a:t>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ste </a:t>
            </a:r>
            <a:r>
              <a:rPr lang="en-US" dirty="0">
                <a:latin typeface="Arial" pitchFamily="34" charset="0"/>
                <a:cs typeface="Arial" pitchFamily="34" charset="0"/>
              </a:rPr>
              <a:t>un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pahar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î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ngust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folosit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în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general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pentru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băuturi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digestive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Datorită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formei</a:t>
            </a:r>
            <a:r>
              <a:rPr lang="en-US" dirty="0">
                <a:latin typeface="Arial" pitchFamily="34" charset="0"/>
                <a:cs typeface="Arial" pitchFamily="34" charset="0"/>
              </a:rPr>
              <a:t> sale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alungite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ș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î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nguste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facilitează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prepararea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cocktail-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urilor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stratificate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 algn="just"/>
            <a:r>
              <a:rPr lang="en-US" dirty="0" err="1" smtClean="0">
                <a:latin typeface="Arial" pitchFamily="34" charset="0"/>
                <a:cs typeface="Arial" pitchFamily="34" charset="0"/>
              </a:rPr>
              <a:t>Dimensiune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Tipică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dirty="0">
                <a:latin typeface="Arial" pitchFamily="34" charset="0"/>
                <a:cs typeface="Arial" pitchFamily="34" charset="0"/>
              </a:rPr>
              <a:t>175 ml</a:t>
            </a:r>
          </a:p>
        </p:txBody>
      </p:sp>
      <p:sp>
        <p:nvSpPr>
          <p:cNvPr id="9" name="Minus 8"/>
          <p:cNvSpPr/>
          <p:nvPr/>
        </p:nvSpPr>
        <p:spPr>
          <a:xfrm rot="16200000">
            <a:off x="96027" y="3124200"/>
            <a:ext cx="8458200" cy="533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Imagin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1828" y="883460"/>
            <a:ext cx="2189972" cy="3146881"/>
          </a:xfrm>
          <a:prstGeom prst="rect">
            <a:avLst/>
          </a:prstGeom>
        </p:spPr>
      </p:pic>
      <p:sp>
        <p:nvSpPr>
          <p:cNvPr id="11" name="CasetăText 10"/>
          <p:cNvSpPr txBox="1"/>
          <p:nvPr/>
        </p:nvSpPr>
        <p:spPr>
          <a:xfrm>
            <a:off x="4591828" y="698794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92D050"/>
                </a:solidFill>
                <a:latin typeface="Commons" pitchFamily="2" charset="0"/>
              </a:rPr>
              <a:t>Paharul</a:t>
            </a:r>
            <a:r>
              <a:rPr lang="en-US" b="1" dirty="0" smtClean="0">
                <a:solidFill>
                  <a:srgbClr val="92D050"/>
                </a:solidFill>
                <a:latin typeface="Commons" pitchFamily="2" charset="0"/>
              </a:rPr>
              <a:t> Sherry</a:t>
            </a:r>
            <a:endParaRPr lang="en-US" b="1" dirty="0">
              <a:solidFill>
                <a:srgbClr val="92D050"/>
              </a:solidFill>
              <a:latin typeface="Commons" pitchFamily="2" charset="0"/>
            </a:endParaRPr>
          </a:p>
        </p:txBody>
      </p:sp>
      <p:pic>
        <p:nvPicPr>
          <p:cNvPr id="12" name="Imagin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1002793"/>
            <a:ext cx="2057400" cy="2731007"/>
          </a:xfrm>
          <a:prstGeom prst="rect">
            <a:avLst/>
          </a:prstGeom>
        </p:spPr>
      </p:pic>
      <p:sp>
        <p:nvSpPr>
          <p:cNvPr id="13" name="CasetăText 12"/>
          <p:cNvSpPr txBox="1"/>
          <p:nvPr/>
        </p:nvSpPr>
        <p:spPr>
          <a:xfrm>
            <a:off x="4591828" y="4267200"/>
            <a:ext cx="40949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en-US" dirty="0" smtClean="0">
                <a:latin typeface="Arial" pitchFamily="34" charset="0"/>
                <a:cs typeface="Arial" pitchFamily="34" charset="0"/>
              </a:rPr>
              <a:t>Este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paharul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preferat</a:t>
            </a:r>
            <a:r>
              <a:rPr lang="en-US" dirty="0">
                <a:latin typeface="Arial" pitchFamily="34" charset="0"/>
                <a:cs typeface="Arial" pitchFamily="34" charset="0"/>
              </a:rPr>
              <a:t>  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pentru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just" fontAlgn="base"/>
            <a:r>
              <a:rPr lang="en-US" dirty="0" err="1" smtClean="0">
                <a:latin typeface="Arial" pitchFamily="34" charset="0"/>
                <a:cs typeface="Arial" pitchFamily="34" charset="0"/>
              </a:rPr>
              <a:t>aperitive</a:t>
            </a:r>
            <a:r>
              <a:rPr lang="en-US" dirty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vinuri</a:t>
            </a:r>
            <a:r>
              <a:rPr lang="en-US" dirty="0">
                <a:latin typeface="Arial" pitchFamily="34" charset="0"/>
                <a:cs typeface="Arial" pitchFamily="34" charset="0"/>
              </a:rPr>
              <a:t> de Porto, sherry,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just" fontAlgn="base"/>
            <a:r>
              <a:rPr lang="en-US" dirty="0" err="1" smtClean="0">
                <a:latin typeface="Arial" pitchFamily="34" charset="0"/>
                <a:cs typeface="Arial" pitchFamily="34" charset="0"/>
              </a:rPr>
              <a:t>lichioruri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si</a:t>
            </a:r>
            <a:r>
              <a:rPr lang="en-US" dirty="0">
                <a:latin typeface="Arial" pitchFamily="34" charset="0"/>
                <a:cs typeface="Arial" pitchFamily="34" charset="0"/>
              </a:rPr>
              <a:t> 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shot-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uri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stratificate</a:t>
            </a:r>
            <a:r>
              <a:rPr lang="en-US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 fontAlgn="base"/>
            <a:r>
              <a:rPr lang="en-US" dirty="0" err="1">
                <a:latin typeface="Arial" pitchFamily="34" charset="0"/>
                <a:cs typeface="Arial" pitchFamily="34" charset="0"/>
              </a:rPr>
              <a:t>Dimensiuni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Tipice</a:t>
            </a:r>
            <a:r>
              <a:rPr lang="en-US" dirty="0">
                <a:latin typeface="Arial" pitchFamily="34" charset="0"/>
                <a:cs typeface="Arial" pitchFamily="34" charset="0"/>
              </a:rPr>
              <a:t>: 120 ml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6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838200" y="0"/>
            <a:ext cx="2438400" cy="1143000"/>
          </a:xfrm>
        </p:spPr>
        <p:txBody>
          <a:bodyPr>
            <a:normAutofit/>
          </a:bodyPr>
          <a:lstStyle/>
          <a:p>
            <a:r>
              <a:rPr lang="en-US" sz="1800" b="1" dirty="0" err="1" smtClean="0">
                <a:latin typeface="Commons" pitchFamily="2" charset="0"/>
              </a:rPr>
              <a:t>Paharul</a:t>
            </a:r>
            <a:r>
              <a:rPr lang="en-US" sz="1800" b="1" dirty="0" smtClean="0">
                <a:latin typeface="Commons" pitchFamily="2" charset="0"/>
              </a:rPr>
              <a:t> Irish Coffee</a:t>
            </a:r>
            <a:endParaRPr lang="en-US" sz="1800" b="1" dirty="0">
              <a:latin typeface="Commons" pitchFamily="2" charset="0"/>
            </a:endParaRPr>
          </a:p>
        </p:txBody>
      </p:sp>
      <p:pic>
        <p:nvPicPr>
          <p:cNvPr id="4" name="Substituent conținut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181100"/>
            <a:ext cx="1752600" cy="2819400"/>
          </a:xfrm>
        </p:spPr>
      </p:pic>
      <p:pic>
        <p:nvPicPr>
          <p:cNvPr id="5" name="I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700" y="1295400"/>
            <a:ext cx="2743200" cy="2743200"/>
          </a:xfrm>
          <a:prstGeom prst="rect">
            <a:avLst/>
          </a:prstGeom>
        </p:spPr>
      </p:pic>
      <p:sp>
        <p:nvSpPr>
          <p:cNvPr id="6" name="CasetăText 5"/>
          <p:cNvSpPr txBox="1"/>
          <p:nvPr/>
        </p:nvSpPr>
        <p:spPr>
          <a:xfrm>
            <a:off x="601133" y="4724400"/>
            <a:ext cx="38184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en-US" dirty="0"/>
              <a:t> </a:t>
            </a:r>
            <a:r>
              <a:rPr lang="en-US" dirty="0">
                <a:latin typeface="Arial" pitchFamily="34" charset="0"/>
                <a:cs typeface="Arial" pitchFamily="34" charset="0"/>
              </a:rPr>
              <a:t>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ste </a:t>
            </a:r>
            <a:r>
              <a:rPr lang="en-US" dirty="0">
                <a:latin typeface="Arial" pitchFamily="34" charset="0"/>
                <a:cs typeface="Arial" pitchFamily="34" charset="0"/>
              </a:rPr>
              <a:t>un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pahar</a:t>
            </a:r>
            <a:r>
              <a:rPr lang="en-US" dirty="0">
                <a:latin typeface="Arial" pitchFamily="34" charset="0"/>
                <a:cs typeface="Arial" pitchFamily="34" charset="0"/>
              </a:rPr>
              <a:t> cu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picior</a:t>
            </a:r>
            <a:r>
              <a:rPr lang="en-US" dirty="0">
                <a:latin typeface="Arial" pitchFamily="34" charset="0"/>
                <a:cs typeface="Arial" pitchFamily="34" charset="0"/>
              </a:rPr>
              <a:t> special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pentru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băuturile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calde</a:t>
            </a:r>
            <a:r>
              <a:rPr lang="en-US" dirty="0">
                <a:latin typeface="Arial" pitchFamily="34" charset="0"/>
                <a:cs typeface="Arial" pitchFamily="34" charset="0"/>
              </a:rPr>
              <a:t> care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contin</a:t>
            </a:r>
            <a:r>
              <a:rPr lang="en-US" dirty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obicei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cafea</a:t>
            </a:r>
            <a:r>
              <a:rPr lang="en-US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 fontAlgn="base"/>
            <a:r>
              <a:rPr lang="en-US" dirty="0" err="1">
                <a:latin typeface="Arial" pitchFamily="34" charset="0"/>
                <a:cs typeface="Arial" pitchFamily="34" charset="0"/>
              </a:rPr>
              <a:t>Dimensiuni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Tipice</a:t>
            </a:r>
            <a:r>
              <a:rPr lang="en-US" dirty="0">
                <a:latin typeface="Arial" pitchFamily="34" charset="0"/>
                <a:cs typeface="Arial" pitchFamily="34" charset="0"/>
              </a:rPr>
              <a:t>: 250 ml</a:t>
            </a:r>
          </a:p>
        </p:txBody>
      </p:sp>
      <p:pic>
        <p:nvPicPr>
          <p:cNvPr id="9" name="Imagin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1219200"/>
            <a:ext cx="2667000" cy="2743200"/>
          </a:xfrm>
          <a:prstGeom prst="rect">
            <a:avLst/>
          </a:prstGeom>
        </p:spPr>
      </p:pic>
      <p:pic>
        <p:nvPicPr>
          <p:cNvPr id="11" name="Imagin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1371600"/>
            <a:ext cx="2590800" cy="2590800"/>
          </a:xfrm>
          <a:prstGeom prst="rect">
            <a:avLst/>
          </a:prstGeom>
        </p:spPr>
      </p:pic>
      <p:sp>
        <p:nvSpPr>
          <p:cNvPr id="12" name="Minus 11"/>
          <p:cNvSpPr/>
          <p:nvPr/>
        </p:nvSpPr>
        <p:spPr>
          <a:xfrm rot="16200000">
            <a:off x="589788" y="3162300"/>
            <a:ext cx="8458200" cy="4572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asetăText 12"/>
          <p:cNvSpPr txBox="1"/>
          <p:nvPr/>
        </p:nvSpPr>
        <p:spPr>
          <a:xfrm>
            <a:off x="5055956" y="849868"/>
            <a:ext cx="3791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92D050"/>
                </a:solidFill>
                <a:latin typeface="Commons" pitchFamily="2" charset="0"/>
              </a:rPr>
              <a:t>Paharul</a:t>
            </a:r>
            <a:r>
              <a:rPr lang="en-US" b="1" dirty="0" smtClean="0">
                <a:solidFill>
                  <a:srgbClr val="92D050"/>
                </a:solidFill>
                <a:latin typeface="Commons" pitchFamily="2" charset="0"/>
              </a:rPr>
              <a:t> Parfait</a:t>
            </a:r>
            <a:endParaRPr lang="en-US" b="1" dirty="0">
              <a:solidFill>
                <a:srgbClr val="92D050"/>
              </a:solidFill>
              <a:latin typeface="Commons" pitchFamily="2" charset="0"/>
            </a:endParaRPr>
          </a:p>
        </p:txBody>
      </p:sp>
      <p:sp>
        <p:nvSpPr>
          <p:cNvPr id="14" name="CasetăText 13"/>
          <p:cNvSpPr txBox="1"/>
          <p:nvPr/>
        </p:nvSpPr>
        <p:spPr>
          <a:xfrm>
            <a:off x="4914900" y="4191000"/>
            <a:ext cx="37719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en-US" dirty="0"/>
              <a:t> 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aseamană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cu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paharul</a:t>
            </a:r>
            <a:r>
              <a:rPr lang="en-US" dirty="0">
                <a:latin typeface="Arial" pitchFamily="34" charset="0"/>
                <a:cs typeface="Arial" pitchFamily="34" charset="0"/>
              </a:rPr>
              <a:t> Hurricane, cu o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margine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abruptă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spre</a:t>
            </a:r>
            <a:r>
              <a:rPr lang="en-US" dirty="0">
                <a:latin typeface="Arial" pitchFamily="34" charset="0"/>
                <a:cs typeface="Arial" pitchFamily="34" charset="0"/>
              </a:rPr>
              <a:t> exterior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ș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un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bol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mai</a:t>
            </a:r>
            <a:r>
              <a:rPr lang="en-US" dirty="0">
                <a:latin typeface="Arial" pitchFamily="34" charset="0"/>
                <a:cs typeface="Arial" pitchFamily="34" charset="0"/>
              </a:rPr>
              <a:t> mare, de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multe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ori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folosit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pentru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băuturi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care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contin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fructe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sau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înghețată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algn="just" fontAlgn="base"/>
            <a:r>
              <a:rPr lang="en-US" dirty="0" err="1">
                <a:latin typeface="Arial" pitchFamily="34" charset="0"/>
                <a:cs typeface="Arial" pitchFamily="34" charset="0"/>
              </a:rPr>
              <a:t>Dimensiuni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Tipice</a:t>
            </a:r>
            <a:r>
              <a:rPr lang="en-US" dirty="0">
                <a:latin typeface="Arial" pitchFamily="34" charset="0"/>
                <a:cs typeface="Arial" pitchFamily="34" charset="0"/>
              </a:rPr>
              <a:t>: 350 ml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828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-114300"/>
            <a:ext cx="2590800" cy="1143000"/>
          </a:xfrm>
        </p:spPr>
        <p:txBody>
          <a:bodyPr>
            <a:normAutofit/>
          </a:bodyPr>
          <a:lstStyle/>
          <a:p>
            <a:r>
              <a:rPr lang="en-US" sz="1800" b="1" dirty="0" err="1" smtClean="0">
                <a:latin typeface="Commons" pitchFamily="2" charset="0"/>
              </a:rPr>
              <a:t>Paharul</a:t>
            </a:r>
            <a:r>
              <a:rPr lang="en-US" sz="1800" b="1" dirty="0" smtClean="0">
                <a:latin typeface="Commons" pitchFamily="2" charset="0"/>
              </a:rPr>
              <a:t> de Cocktail</a:t>
            </a:r>
            <a:endParaRPr lang="en-US" sz="1800" b="1" dirty="0">
              <a:latin typeface="Commons" pitchFamily="2" charset="0"/>
            </a:endParaRPr>
          </a:p>
        </p:txBody>
      </p:sp>
      <p:pic>
        <p:nvPicPr>
          <p:cNvPr id="4" name="Substituent conținut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19200"/>
            <a:ext cx="2286000" cy="2514600"/>
          </a:xfrm>
        </p:spPr>
      </p:pic>
      <p:pic>
        <p:nvPicPr>
          <p:cNvPr id="6" name="Imagin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628" y="902400"/>
            <a:ext cx="2061972" cy="2755200"/>
          </a:xfrm>
          <a:prstGeom prst="rect">
            <a:avLst/>
          </a:prstGeom>
        </p:spPr>
      </p:pic>
      <p:sp>
        <p:nvSpPr>
          <p:cNvPr id="9" name="CasetăText 8"/>
          <p:cNvSpPr txBox="1"/>
          <p:nvPr/>
        </p:nvSpPr>
        <p:spPr>
          <a:xfrm>
            <a:off x="457200" y="3657600"/>
            <a:ext cx="399626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vi-VN" dirty="0" smtClean="0">
                <a:latin typeface="Arial" pitchFamily="34" charset="0"/>
                <a:cs typeface="Arial" pitchFamily="34" charset="0"/>
              </a:rPr>
              <a:t>Aceast </a:t>
            </a:r>
            <a:r>
              <a:rPr lang="vi-VN" dirty="0">
                <a:latin typeface="Arial" pitchFamily="34" charset="0"/>
                <a:cs typeface="Arial" pitchFamily="34" charset="0"/>
              </a:rPr>
              <a:t>pahar are un design de vas </a:t>
            </a:r>
            <a:r>
              <a:rPr lang="en-US" dirty="0">
                <a:latin typeface="Arial" pitchFamily="34" charset="0"/>
                <a:cs typeface="Arial" pitchFamily="34" charset="0"/>
              </a:rPr>
              <a:t>î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n form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ă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dirty="0">
                <a:latin typeface="Arial" pitchFamily="34" charset="0"/>
                <a:cs typeface="Arial" pitchFamily="34" charset="0"/>
              </a:rPr>
              <a:t>de  triunghi cu o 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tulpin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ă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 lung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ă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>
                <a:latin typeface="Arial" pitchFamily="34" charset="0"/>
                <a:cs typeface="Arial" pitchFamily="34" charset="0"/>
              </a:rPr>
              <a:t>ș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i </a:t>
            </a:r>
            <a:r>
              <a:rPr lang="vi-VN" dirty="0">
                <a:latin typeface="Arial" pitchFamily="34" charset="0"/>
                <a:cs typeface="Arial" pitchFamily="34" charset="0"/>
              </a:rPr>
              <a:t>este folosit pentru o gamă largă de cocktailuri straight-up (fără gheață), 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inclusiv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Martini</a:t>
            </a:r>
            <a:r>
              <a:rPr lang="vi-VN" dirty="0">
                <a:latin typeface="Arial" pitchFamily="34" charset="0"/>
                <a:cs typeface="Arial" pitchFamily="34" charset="0"/>
              </a:rPr>
              <a:t>, Manhattans, Metropolitans, și gimlets (mixuri de  gin si suc de lime). De asemenea numele lui este frecvent utilizat ca </a:t>
            </a:r>
            <a:r>
              <a:rPr lang="vi-VN" i="1" dirty="0">
                <a:latin typeface="Arial" pitchFamily="34" charset="0"/>
                <a:cs typeface="Arial" pitchFamily="34" charset="0"/>
              </a:rPr>
              <a:t>Paharul de Martini.</a:t>
            </a:r>
            <a:endParaRPr lang="vi-VN" dirty="0">
              <a:latin typeface="Arial" pitchFamily="34" charset="0"/>
              <a:cs typeface="Arial" pitchFamily="34" charset="0"/>
            </a:endParaRPr>
          </a:p>
          <a:p>
            <a:pPr algn="just" fontAlgn="base"/>
            <a:r>
              <a:rPr lang="vi-VN" dirty="0" smtClean="0">
                <a:latin typeface="Arial" pitchFamily="34" charset="0"/>
                <a:cs typeface="Arial" pitchFamily="34" charset="0"/>
              </a:rPr>
              <a:t>Dimensiun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 Tipic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vi-VN" dirty="0">
                <a:latin typeface="Arial" pitchFamily="34" charset="0"/>
                <a:cs typeface="Arial" pitchFamily="34" charset="0"/>
              </a:rPr>
              <a:t>115 ml – 350 ml</a:t>
            </a:r>
          </a:p>
        </p:txBody>
      </p:sp>
      <p:sp>
        <p:nvSpPr>
          <p:cNvPr id="10" name="Minus 9"/>
          <p:cNvSpPr/>
          <p:nvPr/>
        </p:nvSpPr>
        <p:spPr>
          <a:xfrm rot="16200000">
            <a:off x="347471" y="3200400"/>
            <a:ext cx="8382000" cy="3810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Imagin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371600"/>
            <a:ext cx="2895600" cy="2895600"/>
          </a:xfrm>
          <a:prstGeom prst="rect">
            <a:avLst/>
          </a:prstGeom>
        </p:spPr>
      </p:pic>
      <p:pic>
        <p:nvPicPr>
          <p:cNvPr id="12" name="Imagin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1563500"/>
            <a:ext cx="2057400" cy="2463100"/>
          </a:xfrm>
          <a:prstGeom prst="rect">
            <a:avLst/>
          </a:prstGeom>
        </p:spPr>
      </p:pic>
      <p:sp>
        <p:nvSpPr>
          <p:cNvPr id="13" name="CasetăText 12"/>
          <p:cNvSpPr txBox="1"/>
          <p:nvPr/>
        </p:nvSpPr>
        <p:spPr>
          <a:xfrm>
            <a:off x="4673600" y="976868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92D050"/>
                </a:solidFill>
                <a:latin typeface="Commons" pitchFamily="2" charset="0"/>
              </a:rPr>
              <a:t>Paharul</a:t>
            </a:r>
            <a:r>
              <a:rPr lang="en-US" b="1" dirty="0" smtClean="0">
                <a:solidFill>
                  <a:srgbClr val="92D050"/>
                </a:solidFill>
                <a:latin typeface="Commons" pitchFamily="2" charset="0"/>
              </a:rPr>
              <a:t> Margarita( </a:t>
            </a:r>
            <a:r>
              <a:rPr lang="en-US" b="1" dirty="0" err="1" smtClean="0">
                <a:solidFill>
                  <a:srgbClr val="92D050"/>
                </a:solidFill>
                <a:latin typeface="Commons" pitchFamily="2" charset="0"/>
              </a:rPr>
              <a:t>Coupette</a:t>
            </a:r>
            <a:r>
              <a:rPr lang="en-US" b="1" dirty="0" smtClean="0">
                <a:solidFill>
                  <a:srgbClr val="92D050"/>
                </a:solidFill>
                <a:latin typeface="Commons" pitchFamily="2" charset="0"/>
              </a:rPr>
              <a:t> </a:t>
            </a:r>
            <a:r>
              <a:rPr lang="en-US" dirty="0" smtClean="0">
                <a:latin typeface="Commons" pitchFamily="2" charset="0"/>
              </a:rPr>
              <a:t>)</a:t>
            </a:r>
            <a:endParaRPr lang="en-US" dirty="0">
              <a:latin typeface="Commons" pitchFamily="2" charset="0"/>
            </a:endParaRPr>
          </a:p>
        </p:txBody>
      </p:sp>
      <p:sp>
        <p:nvSpPr>
          <p:cNvPr id="14" name="CasetăText 13"/>
          <p:cNvSpPr txBox="1"/>
          <p:nvPr/>
        </p:nvSpPr>
        <p:spPr>
          <a:xfrm>
            <a:off x="4648200" y="4191000"/>
            <a:ext cx="4038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en-US" dirty="0" err="1" smtClean="0">
                <a:latin typeface="Arial" pitchFamily="34" charset="0"/>
                <a:cs typeface="Arial" pitchFamily="34" charset="0"/>
              </a:rPr>
              <a:t>Acest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pahar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este</a:t>
            </a:r>
            <a:r>
              <a:rPr lang="en-US" dirty="0">
                <a:latin typeface="Arial" pitchFamily="34" charset="0"/>
                <a:cs typeface="Arial" pitchFamily="34" charset="0"/>
              </a:rPr>
              <a:t> o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abordare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mai</a:t>
            </a:r>
            <a:r>
              <a:rPr lang="en-US" dirty="0">
                <a:latin typeface="Arial" pitchFamily="34" charset="0"/>
                <a:cs typeface="Arial" pitchFamily="34" charset="0"/>
              </a:rPr>
              <a:t> mare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ș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mai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rotunjită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a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unui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pahar</a:t>
            </a:r>
            <a:r>
              <a:rPr lang="en-US" dirty="0">
                <a:latin typeface="Arial" pitchFamily="34" charset="0"/>
                <a:cs typeface="Arial" pitchFamily="34" charset="0"/>
              </a:rPr>
              <a:t> de cocktail, are o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margine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largă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pentru</a:t>
            </a:r>
            <a:r>
              <a:rPr lang="en-US" dirty="0">
                <a:latin typeface="Arial" pitchFamily="34" charset="0"/>
                <a:cs typeface="Arial" pitchFamily="34" charset="0"/>
              </a:rPr>
              <a:t> 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ține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sarea</a:t>
            </a:r>
            <a:r>
              <a:rPr lang="en-US" dirty="0">
                <a:latin typeface="Arial" pitchFamily="34" charset="0"/>
                <a:cs typeface="Arial" pitchFamily="34" charset="0"/>
              </a:rPr>
              <a:t>, ideal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pentru</a:t>
            </a:r>
            <a:r>
              <a:rPr lang="en-US" dirty="0">
                <a:latin typeface="Arial" pitchFamily="34" charset="0"/>
                <a:cs typeface="Arial" pitchFamily="34" charset="0"/>
              </a:rPr>
              <a:t> cocktail-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ul</a:t>
            </a:r>
            <a:r>
              <a:rPr lang="en-US" dirty="0">
                <a:latin typeface="Arial" pitchFamily="34" charset="0"/>
                <a:cs typeface="Arial" pitchFamily="34" charset="0"/>
              </a:rPr>
              <a:t> Margarita. Este de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asemenea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utilizat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î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daiquiri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ș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alte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băuturi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din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fructe</a:t>
            </a:r>
            <a:r>
              <a:rPr lang="en-US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 fontAlgn="base"/>
            <a:r>
              <a:rPr lang="en-US" dirty="0" err="1" smtClean="0">
                <a:latin typeface="Arial" pitchFamily="34" charset="0"/>
                <a:cs typeface="Arial" pitchFamily="34" charset="0"/>
              </a:rPr>
              <a:t>Dimensiuni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Tipice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dirty="0">
                <a:latin typeface="Arial" pitchFamily="34" charset="0"/>
                <a:cs typeface="Arial" pitchFamily="34" charset="0"/>
              </a:rPr>
              <a:t> 350 ml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0510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ubstituent conținut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930745"/>
            <a:ext cx="2209801" cy="3048000"/>
          </a:xfrm>
        </p:spPr>
      </p:pic>
      <p:sp>
        <p:nvSpPr>
          <p:cNvPr id="6" name="CasetăText 5"/>
          <p:cNvSpPr txBox="1"/>
          <p:nvPr/>
        </p:nvSpPr>
        <p:spPr>
          <a:xfrm>
            <a:off x="495298" y="3886200"/>
            <a:ext cx="361950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it-IT" dirty="0" smtClean="0">
                <a:latin typeface="Arial" pitchFamily="34" charset="0"/>
                <a:cs typeface="Arial" pitchFamily="34" charset="0"/>
              </a:rPr>
              <a:t>Spre </a:t>
            </a:r>
            <a:r>
              <a:rPr lang="it-IT" dirty="0">
                <a:latin typeface="Arial" pitchFamily="34" charset="0"/>
                <a:cs typeface="Arial" pitchFamily="34" charset="0"/>
              </a:rPr>
              <a:t>deosebire de paharele pentru vin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roșu</a:t>
            </a:r>
            <a:r>
              <a:rPr lang="it-IT" dirty="0">
                <a:latin typeface="Arial" pitchFamily="34" charset="0"/>
                <a:cs typeface="Arial" pitchFamily="34" charset="0"/>
              </a:rPr>
              <a:t>, cele pentru vin alb au un picior mai lung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și </a:t>
            </a:r>
            <a:r>
              <a:rPr lang="it-IT" dirty="0">
                <a:latin typeface="Arial" pitchFamily="34" charset="0"/>
                <a:cs typeface="Arial" pitchFamily="34" charset="0"/>
              </a:rPr>
              <a:t>cupa mai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mică.</a:t>
            </a:r>
            <a:r>
              <a:rPr lang="it-IT" dirty="0">
                <a:latin typeface="Arial" pitchFamily="34" charset="0"/>
                <a:cs typeface="Arial" pitchFamily="34" charset="0"/>
              </a:rPr>
              <a:t> 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Vinurile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albe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își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dezvăluie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aroma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cel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mai</a:t>
            </a:r>
            <a:r>
              <a:rPr lang="en-US" dirty="0">
                <a:latin typeface="Arial" pitchFamily="34" charset="0"/>
                <a:cs typeface="Arial" pitchFamily="34" charset="0"/>
              </a:rPr>
              <a:t> bine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când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sunt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răcite</a:t>
            </a:r>
            <a:r>
              <a:rPr lang="en-US" dirty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astfel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piciorul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mai</a:t>
            </a:r>
            <a:r>
              <a:rPr lang="en-US" dirty="0">
                <a:latin typeface="Arial" pitchFamily="34" charset="0"/>
                <a:cs typeface="Arial" pitchFamily="34" charset="0"/>
              </a:rPr>
              <a:t> lung al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paharului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previne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încălzirea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băuturi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prin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atingerea</a:t>
            </a:r>
            <a:r>
              <a:rPr lang="en-US" dirty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mână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 fontAlgn="base"/>
            <a:r>
              <a:rPr lang="en-US" dirty="0" err="1" smtClean="0">
                <a:latin typeface="Arial" pitchFamily="34" charset="0"/>
                <a:cs typeface="Arial" pitchFamily="34" charset="0"/>
              </a:rPr>
              <a:t>Dimensiuni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Tipice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: 375 de ml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Imagin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804" y="685800"/>
            <a:ext cx="2627697" cy="2895600"/>
          </a:xfrm>
          <a:prstGeom prst="rect">
            <a:avLst/>
          </a:prstGeom>
        </p:spPr>
      </p:pic>
      <p:sp>
        <p:nvSpPr>
          <p:cNvPr id="8" name="CasetăText 7"/>
          <p:cNvSpPr txBox="1"/>
          <p:nvPr/>
        </p:nvSpPr>
        <p:spPr>
          <a:xfrm>
            <a:off x="495299" y="569832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92D050"/>
                </a:solidFill>
                <a:latin typeface="Commons" pitchFamily="2" charset="0"/>
              </a:rPr>
              <a:t>Paharul</a:t>
            </a:r>
            <a:r>
              <a:rPr lang="en-US" b="1" dirty="0" smtClean="0">
                <a:solidFill>
                  <a:srgbClr val="92D050"/>
                </a:solidFill>
                <a:latin typeface="Commons" pitchFamily="2" charset="0"/>
              </a:rPr>
              <a:t> de Vin </a:t>
            </a:r>
            <a:r>
              <a:rPr lang="en-US" b="1" dirty="0" err="1" smtClean="0">
                <a:solidFill>
                  <a:srgbClr val="92D050"/>
                </a:solidFill>
                <a:latin typeface="Commons" pitchFamily="2" charset="0"/>
              </a:rPr>
              <a:t>Alb</a:t>
            </a:r>
            <a:endParaRPr lang="en-US" b="1" dirty="0">
              <a:solidFill>
                <a:srgbClr val="92D050"/>
              </a:solidFill>
              <a:latin typeface="Commons" pitchFamily="2" charset="0"/>
            </a:endParaRPr>
          </a:p>
        </p:txBody>
      </p:sp>
      <p:sp>
        <p:nvSpPr>
          <p:cNvPr id="9" name="Minus 8"/>
          <p:cNvSpPr/>
          <p:nvPr/>
        </p:nvSpPr>
        <p:spPr>
          <a:xfrm rot="16200000">
            <a:off x="-209550" y="3219450"/>
            <a:ext cx="8801100" cy="3810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Imagin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143000"/>
            <a:ext cx="2895600" cy="2895600"/>
          </a:xfrm>
          <a:prstGeom prst="rect">
            <a:avLst/>
          </a:prstGeom>
        </p:spPr>
      </p:pic>
      <p:sp>
        <p:nvSpPr>
          <p:cNvPr id="11" name="CasetăText 10"/>
          <p:cNvSpPr txBox="1"/>
          <p:nvPr/>
        </p:nvSpPr>
        <p:spPr>
          <a:xfrm>
            <a:off x="4648200" y="773668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92D050"/>
                </a:solidFill>
                <a:latin typeface="Commons" pitchFamily="2" charset="0"/>
              </a:rPr>
              <a:t>Paharul</a:t>
            </a:r>
            <a:r>
              <a:rPr lang="en-US" b="1" dirty="0" smtClean="0">
                <a:solidFill>
                  <a:srgbClr val="92D050"/>
                </a:solidFill>
                <a:latin typeface="Commons" pitchFamily="2" charset="0"/>
              </a:rPr>
              <a:t> de Vin </a:t>
            </a:r>
            <a:r>
              <a:rPr lang="en-US" b="1" dirty="0" err="1" smtClean="0">
                <a:solidFill>
                  <a:srgbClr val="92D050"/>
                </a:solidFill>
                <a:latin typeface="Commons" pitchFamily="2" charset="0"/>
              </a:rPr>
              <a:t>Rosu</a:t>
            </a:r>
            <a:endParaRPr lang="en-US" b="1" dirty="0">
              <a:solidFill>
                <a:srgbClr val="92D050"/>
              </a:solidFill>
              <a:latin typeface="Commons" pitchFamily="2" charset="0"/>
            </a:endParaRPr>
          </a:p>
        </p:txBody>
      </p:sp>
      <p:sp>
        <p:nvSpPr>
          <p:cNvPr id="12" name="CasetăText 11"/>
          <p:cNvSpPr txBox="1"/>
          <p:nvPr/>
        </p:nvSpPr>
        <p:spPr>
          <a:xfrm>
            <a:off x="4191001" y="3572345"/>
            <a:ext cx="4495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/>
            </a:r>
            <a:br>
              <a:rPr lang="en-US" dirty="0"/>
            </a:br>
            <a:r>
              <a:rPr lang="en-US" dirty="0" err="1" smtClean="0">
                <a:latin typeface="Arial" pitchFamily="34" charset="0"/>
                <a:cs typeface="Arial" pitchFamily="34" charset="0"/>
              </a:rPr>
              <a:t>Paharele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pentru</a:t>
            </a:r>
            <a:r>
              <a:rPr lang="en-US" dirty="0">
                <a:latin typeface="Arial" pitchFamily="34" charset="0"/>
                <a:cs typeface="Arial" pitchFamily="34" charset="0"/>
              </a:rPr>
              <a:t> vin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roșu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au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regulă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cupa</a:t>
            </a:r>
            <a:r>
              <a:rPr lang="en-US" dirty="0">
                <a:latin typeface="Arial" pitchFamily="34" charset="0"/>
                <a:cs typeface="Arial" pitchFamily="34" charset="0"/>
              </a:rPr>
              <a:t> mare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ș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piciorul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scurt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Pentru</a:t>
            </a:r>
            <a:r>
              <a:rPr lang="en-US" dirty="0">
                <a:latin typeface="Arial" pitchFamily="34" charset="0"/>
                <a:cs typeface="Arial" pitchFamily="34" charset="0"/>
              </a:rPr>
              <a:t> a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te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bucura</a:t>
            </a:r>
            <a:r>
              <a:rPr lang="en-US" dirty="0">
                <a:latin typeface="Arial" pitchFamily="34" charset="0"/>
                <a:cs typeface="Arial" pitchFamily="34" charset="0"/>
              </a:rPr>
              <a:t> la maxim de aroma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lor</a:t>
            </a:r>
            <a:r>
              <a:rPr lang="en-US" dirty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vinurile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roșii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trebuie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servite</a:t>
            </a:r>
            <a:r>
              <a:rPr lang="en-US" dirty="0">
                <a:latin typeface="Arial" pitchFamily="34" charset="0"/>
                <a:cs typeface="Arial" pitchFamily="34" charset="0"/>
              </a:rPr>
              <a:t> la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temperatura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camerei</a:t>
            </a:r>
            <a:r>
              <a:rPr lang="en-US" dirty="0">
                <a:latin typeface="Arial" pitchFamily="34" charset="0"/>
                <a:cs typeface="Arial" pitchFamily="34" charset="0"/>
              </a:rPr>
              <a:t>.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Asta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înseamnă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apropierea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mâinii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cupă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nu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afectează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temperatura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băuturii</a:t>
            </a:r>
            <a:r>
              <a:rPr lang="en-US" dirty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astfel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nu e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nevoie</a:t>
            </a:r>
            <a:r>
              <a:rPr lang="en-US" dirty="0">
                <a:latin typeface="Arial" pitchFamily="34" charset="0"/>
                <a:cs typeface="Arial" pitchFamily="34" charset="0"/>
              </a:rPr>
              <a:t> de un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picior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foarte</a:t>
            </a:r>
            <a:r>
              <a:rPr lang="en-US" dirty="0">
                <a:latin typeface="Arial" pitchFamily="34" charset="0"/>
                <a:cs typeface="Arial" pitchFamily="34" charset="0"/>
              </a:rPr>
              <a:t> lung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dirty="0" err="1" smtClean="0">
                <a:latin typeface="Arial" pitchFamily="34" charset="0"/>
                <a:cs typeface="Arial" pitchFamily="34" charset="0"/>
              </a:rPr>
              <a:t>Dimensiuni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Tipice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: 370 de ml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188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29000" cy="554418"/>
          </a:xfrm>
        </p:spPr>
        <p:txBody>
          <a:bodyPr>
            <a:normAutofit/>
          </a:bodyPr>
          <a:lstStyle/>
          <a:p>
            <a:r>
              <a:rPr lang="en-US" sz="1800" b="1" dirty="0" smtClean="0">
                <a:latin typeface="Commons" pitchFamily="2" charset="0"/>
              </a:rPr>
              <a:t> </a:t>
            </a:r>
            <a:r>
              <a:rPr lang="en-US" sz="1800" b="1" dirty="0" err="1">
                <a:latin typeface="Commons" pitchFamily="2" charset="0"/>
              </a:rPr>
              <a:t>Paharul</a:t>
            </a:r>
            <a:r>
              <a:rPr lang="en-US" sz="1800" b="1" dirty="0">
                <a:latin typeface="Commons" pitchFamily="2" charset="0"/>
              </a:rPr>
              <a:t> de vin </a:t>
            </a:r>
            <a:r>
              <a:rPr lang="en-US" sz="1800" b="1" dirty="0" err="1">
                <a:latin typeface="Commons" pitchFamily="2" charset="0"/>
              </a:rPr>
              <a:t>Roze</a:t>
            </a:r>
            <a:r>
              <a:rPr lang="en-US" sz="1800" b="1" dirty="0">
                <a:latin typeface="Commons" pitchFamily="2" charset="0"/>
              </a:rPr>
              <a:t> </a:t>
            </a:r>
            <a:endParaRPr lang="en-US" sz="1800" dirty="0">
              <a:latin typeface="Commons" pitchFamily="2" charset="0"/>
            </a:endParaRPr>
          </a:p>
        </p:txBody>
      </p:sp>
      <p:pic>
        <p:nvPicPr>
          <p:cNvPr id="4" name="Substituent conținut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359186"/>
            <a:ext cx="3664383" cy="2069814"/>
          </a:xfrm>
        </p:spPr>
      </p:pic>
      <p:sp>
        <p:nvSpPr>
          <p:cNvPr id="5" name="CasetăText 4"/>
          <p:cNvSpPr txBox="1"/>
          <p:nvPr/>
        </p:nvSpPr>
        <p:spPr>
          <a:xfrm>
            <a:off x="381000" y="3771223"/>
            <a:ext cx="3810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/>
              <a:t>-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Pentru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a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te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bucura</a:t>
            </a:r>
            <a:r>
              <a:rPr lang="en-US" dirty="0">
                <a:latin typeface="Arial" pitchFamily="34" charset="0"/>
                <a:cs typeface="Arial" pitchFamily="34" charset="0"/>
              </a:rPr>
              <a:t> la maxim de aroma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lor</a:t>
            </a:r>
            <a:r>
              <a:rPr lang="en-US" dirty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vinurile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rosii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trebuie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servite</a:t>
            </a:r>
            <a:r>
              <a:rPr lang="en-US" dirty="0">
                <a:latin typeface="Arial" pitchFamily="34" charset="0"/>
                <a:cs typeface="Arial" pitchFamily="34" charset="0"/>
              </a:rPr>
              <a:t> la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temperatura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camerei</a:t>
            </a:r>
            <a:r>
              <a:rPr lang="en-US" dirty="0">
                <a:latin typeface="Arial" pitchFamily="34" charset="0"/>
                <a:cs typeface="Arial" pitchFamily="34" charset="0"/>
              </a:rPr>
              <a:t>.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Asta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î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nseamnă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apropierea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mâinii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cupă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nu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afectează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temperatura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băuturii</a:t>
            </a:r>
            <a:r>
              <a:rPr lang="en-US" dirty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astfel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nu e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nevoie</a:t>
            </a:r>
            <a:r>
              <a:rPr lang="en-US" dirty="0">
                <a:latin typeface="Arial" pitchFamily="34" charset="0"/>
                <a:cs typeface="Arial" pitchFamily="34" charset="0"/>
              </a:rPr>
              <a:t> de un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picior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foarte</a:t>
            </a:r>
            <a:r>
              <a:rPr lang="en-US" dirty="0">
                <a:latin typeface="Arial" pitchFamily="34" charset="0"/>
                <a:cs typeface="Arial" pitchFamily="34" charset="0"/>
              </a:rPr>
              <a:t> lung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dirty="0" err="1" smtClean="0">
                <a:latin typeface="Arial" pitchFamily="34" charset="0"/>
                <a:cs typeface="Arial" pitchFamily="34" charset="0"/>
              </a:rPr>
              <a:t>Dimensiuni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tipice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: 375 de ml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Minus 5"/>
          <p:cNvSpPr/>
          <p:nvPr/>
        </p:nvSpPr>
        <p:spPr>
          <a:xfrm rot="16200000">
            <a:off x="-228600" y="3200400"/>
            <a:ext cx="8991600" cy="4572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Imagin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552" y="638556"/>
            <a:ext cx="3124200" cy="3124200"/>
          </a:xfrm>
          <a:prstGeom prst="rect">
            <a:avLst/>
          </a:prstGeom>
        </p:spPr>
      </p:pic>
      <p:pic>
        <p:nvPicPr>
          <p:cNvPr id="8" name="Imagin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1103376"/>
            <a:ext cx="2173224" cy="2173224"/>
          </a:xfrm>
          <a:prstGeom prst="rect">
            <a:avLst/>
          </a:prstGeom>
        </p:spPr>
      </p:pic>
      <p:sp>
        <p:nvSpPr>
          <p:cNvPr id="9" name="CasetăText 8"/>
          <p:cNvSpPr txBox="1"/>
          <p:nvPr/>
        </p:nvSpPr>
        <p:spPr>
          <a:xfrm>
            <a:off x="4648200" y="638556"/>
            <a:ext cx="426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92D050"/>
                </a:solidFill>
                <a:latin typeface="Commons" pitchFamily="2" charset="0"/>
              </a:rPr>
              <a:t>Paharul</a:t>
            </a:r>
            <a:r>
              <a:rPr lang="en-US" b="1" dirty="0" smtClean="0">
                <a:solidFill>
                  <a:srgbClr val="92D050"/>
                </a:solidFill>
                <a:latin typeface="Commons" pitchFamily="2" charset="0"/>
              </a:rPr>
              <a:t> de </a:t>
            </a:r>
            <a:r>
              <a:rPr lang="en-US" b="1" dirty="0" err="1">
                <a:solidFill>
                  <a:srgbClr val="92D050"/>
                </a:solidFill>
                <a:latin typeface="Commons" pitchFamily="2" charset="0"/>
              </a:rPr>
              <a:t>ș</a:t>
            </a:r>
            <a:r>
              <a:rPr lang="en-US" b="1" dirty="0" err="1" smtClean="0">
                <a:solidFill>
                  <a:srgbClr val="92D050"/>
                </a:solidFill>
                <a:latin typeface="Commons" pitchFamily="2" charset="0"/>
              </a:rPr>
              <a:t>ampanie</a:t>
            </a:r>
            <a:endParaRPr lang="en-US" b="1" dirty="0">
              <a:solidFill>
                <a:srgbClr val="92D050"/>
              </a:solidFill>
              <a:latin typeface="Commons" pitchFamily="2" charset="0"/>
            </a:endParaRPr>
          </a:p>
        </p:txBody>
      </p:sp>
      <p:sp>
        <p:nvSpPr>
          <p:cNvPr id="10" name="CasetăText 9"/>
          <p:cNvSpPr txBox="1"/>
          <p:nvPr/>
        </p:nvSpPr>
        <p:spPr>
          <a:xfrm>
            <a:off x="4416552" y="3581400"/>
            <a:ext cx="43433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en-US" dirty="0"/>
              <a:t> </a:t>
            </a:r>
            <a:r>
              <a:rPr lang="en-US" dirty="0">
                <a:latin typeface="Arial" pitchFamily="34" charset="0"/>
                <a:cs typeface="Arial" pitchFamily="34" charset="0"/>
              </a:rPr>
              <a:t>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ste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proiectat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î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formă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de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lalea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pentru</a:t>
            </a:r>
            <a:r>
              <a:rPr lang="en-US" dirty="0">
                <a:latin typeface="Arial" pitchFamily="34" charset="0"/>
                <a:cs typeface="Arial" pitchFamily="34" charset="0"/>
              </a:rPr>
              <a:t> 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lăsa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bulele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valseze</a:t>
            </a:r>
            <a:r>
              <a:rPr lang="en-US" dirty="0">
                <a:latin typeface="Arial" pitchFamily="34" charset="0"/>
                <a:cs typeface="Arial" pitchFamily="34" charset="0"/>
              </a:rPr>
              <a:t> de-a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lungul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paharului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Paharele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pentru</a:t>
            </a:r>
            <a:r>
              <a:rPr lang="en-US" dirty="0">
                <a:latin typeface="Arial" pitchFamily="34" charset="0"/>
                <a:cs typeface="Arial" pitchFamily="34" charset="0"/>
              </a:rPr>
              <a:t> vin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spumant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sunt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cilindrice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ș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au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cupa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îngustă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pentru</a:t>
            </a:r>
            <a:r>
              <a:rPr lang="en-US" dirty="0">
                <a:latin typeface="Arial" pitchFamily="34" charset="0"/>
                <a:cs typeface="Arial" pitchFamily="34" charset="0"/>
              </a:rPr>
              <a:t> 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menține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carbonatarea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băuturii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ș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pentru</a:t>
            </a:r>
            <a:r>
              <a:rPr lang="en-US" dirty="0">
                <a:latin typeface="Arial" pitchFamily="34" charset="0"/>
                <a:cs typeface="Arial" pitchFamily="34" charset="0"/>
              </a:rPr>
              <a:t> a-i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concentra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savoarea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algn="just" fontAlgn="base"/>
            <a:r>
              <a:rPr lang="en-US" dirty="0" err="1">
                <a:latin typeface="Arial" pitchFamily="34" charset="0"/>
                <a:cs typeface="Arial" pitchFamily="34" charset="0"/>
              </a:rPr>
              <a:t>Dimensiuni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Tipice</a:t>
            </a:r>
            <a:r>
              <a:rPr lang="en-US" dirty="0">
                <a:latin typeface="Arial" pitchFamily="34" charset="0"/>
                <a:cs typeface="Arial" pitchFamily="34" charset="0"/>
              </a:rPr>
              <a:t>: 180 ml</a:t>
            </a:r>
          </a:p>
          <a:p>
            <a:pPr algn="just"/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9227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475</TotalTime>
  <Words>353</Words>
  <Application>Microsoft Office PowerPoint</Application>
  <PresentationFormat>On-screen Show (4:3)</PresentationFormat>
  <Paragraphs>75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Austin</vt:lpstr>
      <vt:lpstr>PowerPoint Presentation</vt:lpstr>
      <vt:lpstr>Paharul Highball ( Sonda )</vt:lpstr>
      <vt:lpstr>Paharul de Whiskey</vt:lpstr>
      <vt:lpstr>Paharul Whiskey Sour </vt:lpstr>
      <vt:lpstr>Paharul Pousse-Caffe </vt:lpstr>
      <vt:lpstr>Paharul Irish Coffee</vt:lpstr>
      <vt:lpstr>Paharul de Cocktail</vt:lpstr>
      <vt:lpstr>PowerPoint Presentation</vt:lpstr>
      <vt:lpstr> Paharul de vin Roze </vt:lpstr>
      <vt:lpstr>Pahare Cordial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Tipuri de Pahare</dc:title>
  <dc:creator>Ionut</dc:creator>
  <cp:lastModifiedBy>Dana Dimoiu</cp:lastModifiedBy>
  <cp:revision>43</cp:revision>
  <dcterms:created xsi:type="dcterms:W3CDTF">2018-03-16T12:28:33Z</dcterms:created>
  <dcterms:modified xsi:type="dcterms:W3CDTF">2018-05-28T06:52:56Z</dcterms:modified>
</cp:coreProperties>
</file>